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  <a:srgbClr val="4D4D4D"/>
    <a:srgbClr val="B92D14"/>
    <a:srgbClr val="35759D"/>
    <a:srgbClr val="35B19D"/>
    <a:srgbClr val="000000"/>
    <a:srgbClr val="777777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7" autoAdjust="0"/>
    <p:restoredTop sz="95573" autoAdjust="0"/>
  </p:normalViewPr>
  <p:slideViewPr>
    <p:cSldViewPr>
      <p:cViewPr>
        <p:scale>
          <a:sx n="78" d="100"/>
          <a:sy n="78" d="100"/>
        </p:scale>
        <p:origin x="-2094" y="-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42F828-9225-420C-8DF8-7F332FBF1D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721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D89C48-B0D0-48A8-94D3-8828A5524702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671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4934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0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63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64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95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9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7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701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152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7008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914400"/>
            <a:ext cx="7315200" cy="990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/>
          <a:lstStyle/>
          <a:p>
            <a:pPr algn="ctr" rtl="1"/>
            <a:r>
              <a:rPr lang="fa-IR" sz="4800" b="1" dirty="0">
                <a:solidFill>
                  <a:srgbClr val="292929"/>
                </a:solidFill>
                <a:cs typeface="0 Davat" pitchFamily="2" charset="-78"/>
              </a:rPr>
              <a:t>دانش­های ادبی درس </a:t>
            </a:r>
            <a:r>
              <a:rPr lang="fa-IR" sz="4800" b="1" dirty="0" smtClean="0">
                <a:solidFill>
                  <a:srgbClr val="292929"/>
                </a:solidFill>
                <a:cs typeface="0 Davat" pitchFamily="2" charset="-78"/>
              </a:rPr>
              <a:t>اوّل</a:t>
            </a:r>
            <a:endParaRPr lang="ru-RU" altLang="en-US" sz="4800" dirty="0" smtClean="0">
              <a:solidFill>
                <a:srgbClr val="4D4D4D"/>
              </a:solidFill>
              <a:cs typeface="0 Davat" pitchFamily="2" charset="-78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315200" cy="4191000"/>
          </a:xfrm>
        </p:spPr>
        <p:txBody>
          <a:bodyPr/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fa-IR" sz="2400" b="1" dirty="0">
                <a:solidFill>
                  <a:srgbClr val="292929"/>
                </a:solidFill>
                <a:cs typeface="0 Davat" pitchFamily="2" charset="-78"/>
              </a:rPr>
              <a:t>1- تلمیح:</a:t>
            </a: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 در لغت به معنی با </a:t>
            </a:r>
            <a:r>
              <a:rPr lang="fa-IR" sz="2400" dirty="0" smtClean="0">
                <a:solidFill>
                  <a:srgbClr val="292929"/>
                </a:solidFill>
                <a:cs typeface="0 Davat" pitchFamily="2" charset="-78"/>
              </a:rPr>
              <a:t>گوشه </a:t>
            </a: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چشم نگریستن است که نوسینده یا شاعر در ضمن نوشته یا </a:t>
            </a:r>
            <a:r>
              <a:rPr lang="fa-IR" sz="2400" dirty="0" smtClean="0">
                <a:solidFill>
                  <a:srgbClr val="292929"/>
                </a:solidFill>
                <a:cs typeface="0 Davat" pitchFamily="2" charset="-78"/>
              </a:rPr>
              <a:t>گفته </a:t>
            </a: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خود به </a:t>
            </a:r>
            <a:r>
              <a:rPr lang="fa-IR" sz="2400" dirty="0">
                <a:solidFill>
                  <a:srgbClr val="FF0000"/>
                </a:solidFill>
                <a:cs typeface="0 Davat" pitchFamily="2" charset="-78"/>
              </a:rPr>
              <a:t>آیه</a:t>
            </a: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، </a:t>
            </a:r>
            <a:r>
              <a:rPr lang="fa-IR" sz="2400" dirty="0">
                <a:solidFill>
                  <a:srgbClr val="FF0000"/>
                </a:solidFill>
                <a:cs typeface="0 Davat" pitchFamily="2" charset="-78"/>
              </a:rPr>
              <a:t>حدیث</a:t>
            </a: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، </a:t>
            </a:r>
            <a:r>
              <a:rPr lang="fa-IR" sz="2400" dirty="0">
                <a:solidFill>
                  <a:srgbClr val="FF0000"/>
                </a:solidFill>
                <a:cs typeface="0 Davat" pitchFamily="2" charset="-78"/>
              </a:rPr>
              <a:t>داستان­های</a:t>
            </a: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 </a:t>
            </a:r>
            <a:r>
              <a:rPr lang="fa-IR" sz="2400" dirty="0" smtClean="0">
                <a:solidFill>
                  <a:srgbClr val="FF0000"/>
                </a:solidFill>
                <a:cs typeface="0 Davat" pitchFamily="2" charset="-78"/>
              </a:rPr>
              <a:t>اساطیری</a:t>
            </a:r>
            <a:r>
              <a:rPr lang="fa-IR" sz="2400" dirty="0" smtClean="0">
                <a:solidFill>
                  <a:srgbClr val="292929"/>
                </a:solidFill>
                <a:cs typeface="0 Davat" pitchFamily="2" charset="-78"/>
              </a:rPr>
              <a:t>، </a:t>
            </a:r>
            <a:r>
              <a:rPr lang="fa-IR" sz="2400" dirty="0" smtClean="0">
                <a:solidFill>
                  <a:srgbClr val="FF0000"/>
                </a:solidFill>
                <a:cs typeface="0 Davat" pitchFamily="2" charset="-78"/>
              </a:rPr>
              <a:t>قرآنی</a:t>
            </a:r>
            <a:r>
              <a:rPr lang="fa-IR" sz="2400" dirty="0" smtClean="0">
                <a:solidFill>
                  <a:srgbClr val="292929"/>
                </a:solidFill>
                <a:cs typeface="0 Davat" pitchFamily="2" charset="-78"/>
              </a:rPr>
              <a:t> </a:t>
            </a: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و یا </a:t>
            </a:r>
            <a:r>
              <a:rPr lang="fa-IR" sz="2400" dirty="0">
                <a:solidFill>
                  <a:srgbClr val="FF0000"/>
                </a:solidFill>
                <a:cs typeface="0 Davat" pitchFamily="2" charset="-78"/>
              </a:rPr>
              <a:t>وقایع</a:t>
            </a: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 </a:t>
            </a:r>
            <a:r>
              <a:rPr lang="fa-IR" sz="2400" dirty="0">
                <a:solidFill>
                  <a:srgbClr val="FF0000"/>
                </a:solidFill>
                <a:cs typeface="0 Davat" pitchFamily="2" charset="-78"/>
              </a:rPr>
              <a:t>تاریخی</a:t>
            </a: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 اشاره می­کند. مانند:</a:t>
            </a:r>
            <a:endParaRPr lang="en-US" sz="2400" dirty="0">
              <a:solidFill>
                <a:srgbClr val="292929"/>
              </a:solidFill>
              <a:cs typeface="0 Davat" pitchFamily="2" charset="-78"/>
            </a:endParaRP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ناشناسی که به تاریکی شب		می­برد شام یتیمان عرب (</a:t>
            </a:r>
            <a:r>
              <a:rPr lang="fa-IR" sz="2400" dirty="0" smtClean="0">
                <a:solidFill>
                  <a:srgbClr val="292929"/>
                </a:solidFill>
                <a:cs typeface="0 Davat" pitchFamily="2" charset="-78"/>
              </a:rPr>
              <a:t>واقعه </a:t>
            </a: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تاریخی)</a:t>
            </a:r>
            <a:endParaRPr lang="en-US" sz="2400" dirty="0">
              <a:solidFill>
                <a:srgbClr val="292929"/>
              </a:solidFill>
              <a:cs typeface="0 Davat" pitchFamily="2" charset="-78"/>
            </a:endParaRP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پسر نوح با بدان بنشست		</a:t>
            </a:r>
            <a:r>
              <a:rPr lang="fa-IR" sz="2400" dirty="0" smtClean="0">
                <a:solidFill>
                  <a:srgbClr val="292929"/>
                </a:solidFill>
                <a:cs typeface="0 Davat" pitchFamily="2" charset="-78"/>
              </a:rPr>
              <a:t>خاندان </a:t>
            </a: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نبوتش گم شد	(داستان قرآنی)</a:t>
            </a:r>
            <a:endParaRPr lang="en-US" sz="2400" dirty="0">
              <a:solidFill>
                <a:srgbClr val="292929"/>
              </a:solidFill>
              <a:cs typeface="0 Davat" pitchFamily="2" charset="-78"/>
            </a:endParaRPr>
          </a:p>
          <a:p>
            <a:pPr marL="0" indent="0" algn="just" rtl="1" eaLnBrk="1" hangingPunct="1">
              <a:lnSpc>
                <a:spcPct val="80000"/>
              </a:lnSpc>
              <a:buNone/>
            </a:pPr>
            <a:endParaRPr lang="en-US" altLang="ko-KR" sz="2000" dirty="0" smtClean="0">
              <a:solidFill>
                <a:srgbClr val="292929"/>
              </a:solidFill>
              <a:latin typeface="Verdana" panose="020B0604030504040204" pitchFamily="34" charset="0"/>
              <a:ea typeface="굴림" charset="-127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315200" cy="5181600"/>
          </a:xfrm>
        </p:spPr>
        <p:txBody>
          <a:bodyPr/>
          <a:lstStyle/>
          <a:p>
            <a:pPr marL="0" indent="0" algn="just" rtl="1">
              <a:buNone/>
            </a:pP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2- برای بررسی ساختار یک اثر می­توانیم از دو شیوه بهره بگیریم:</a:t>
            </a:r>
            <a:endParaRPr lang="en-US" sz="2400" dirty="0">
              <a:solidFill>
                <a:srgbClr val="292929"/>
              </a:solidFill>
              <a:cs typeface="0 Davat" pitchFamily="2" charset="-78"/>
            </a:endParaRPr>
          </a:p>
          <a:p>
            <a:pPr marL="0" indent="0" algn="just" rtl="1">
              <a:buNone/>
            </a:pP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1) ساختار یا شکل بیرونی (ظاهری)</a:t>
            </a:r>
            <a:endParaRPr lang="en-US" sz="2400" dirty="0">
              <a:solidFill>
                <a:srgbClr val="292929"/>
              </a:solidFill>
              <a:cs typeface="0 Davat" pitchFamily="2" charset="-78"/>
            </a:endParaRPr>
          </a:p>
          <a:p>
            <a:pPr marL="0" indent="0" algn="just" rtl="1">
              <a:buNone/>
            </a:pP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2) ساختار یا شکل درونی (محتوایی)</a:t>
            </a:r>
            <a:endParaRPr lang="en-US" sz="2400" dirty="0">
              <a:solidFill>
                <a:srgbClr val="292929"/>
              </a:solidFill>
              <a:cs typeface="0 Davat" pitchFamily="2" charset="-78"/>
            </a:endParaRPr>
          </a:p>
          <a:p>
            <a:pPr marL="0" indent="0" algn="just" rtl="1">
              <a:buNone/>
            </a:pP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الف: برای بررسی ساختار یا شکل بیرونی (ظاهری) یک اثر می­توان پرسش­های زیر را مطرح کرد:</a:t>
            </a:r>
            <a:endParaRPr lang="en-US" sz="2400" dirty="0">
              <a:solidFill>
                <a:srgbClr val="292929"/>
              </a:solidFill>
              <a:cs typeface="0 Davat" pitchFamily="2" charset="-78"/>
            </a:endParaRPr>
          </a:p>
          <a:p>
            <a:pPr marL="0" indent="0" algn="just" rtl="1">
              <a:buNone/>
            </a:pP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1- آیا متن اثر به نثر است یا به نظم (شعر)؟</a:t>
            </a:r>
            <a:endParaRPr lang="en-US" sz="2400" dirty="0">
              <a:solidFill>
                <a:srgbClr val="292929"/>
              </a:solidFill>
              <a:cs typeface="0 Davat" pitchFamily="2" charset="-78"/>
            </a:endParaRPr>
          </a:p>
          <a:p>
            <a:pPr marL="0" indent="0" algn="just" rtl="1">
              <a:buNone/>
            </a:pP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2- شیوۀ بیان نوشته «زبانی» است یا «ادبی»؟</a:t>
            </a:r>
            <a:endParaRPr lang="en-US" sz="2400" dirty="0">
              <a:solidFill>
                <a:srgbClr val="292929"/>
              </a:solidFill>
              <a:cs typeface="0 Davat" pitchFamily="2" charset="-78"/>
            </a:endParaRPr>
          </a:p>
          <a:p>
            <a:pPr marL="0" indent="0" algn="just" rtl="1">
              <a:buNone/>
            </a:pPr>
            <a:r>
              <a:rPr lang="fa-IR" sz="2400" dirty="0">
                <a:solidFill>
                  <a:srgbClr val="292929"/>
                </a:solidFill>
                <a:cs typeface="0 Davat" pitchFamily="2" charset="-78"/>
              </a:rPr>
              <a:t>3- واژه­های متن، ساده و قابل فهم هستند یا دشوار و دیرباب؟</a:t>
            </a:r>
            <a:endParaRPr lang="en-US" sz="2400" dirty="0">
              <a:solidFill>
                <a:srgbClr val="292929"/>
              </a:solidFill>
              <a:cs typeface="0 Davat" pitchFamily="2" charset="-78"/>
            </a:endParaRPr>
          </a:p>
          <a:p>
            <a:pPr marL="0" indent="0" algn="just">
              <a:buNone/>
            </a:pPr>
            <a:endParaRPr lang="fa-IR" sz="2400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590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315200" cy="4191000"/>
          </a:xfrm>
        </p:spPr>
        <p:txBody>
          <a:bodyPr/>
          <a:lstStyle/>
          <a:p>
            <a:pPr marL="0" indent="0" algn="just" rtl="1">
              <a:buNone/>
            </a:pPr>
            <a:r>
              <a:rPr lang="fa-IR" sz="2800" dirty="0">
                <a:solidFill>
                  <a:srgbClr val="292929"/>
                </a:solidFill>
                <a:cs typeface="0 Davat" pitchFamily="2" charset="-78"/>
              </a:rPr>
              <a:t>ب: برای بررسی ساختار یا شکل درونی (محتوایی) یک اثر می­توان </a:t>
            </a:r>
            <a:r>
              <a:rPr lang="fa-IR" sz="2800" dirty="0" smtClean="0">
                <a:solidFill>
                  <a:srgbClr val="292929"/>
                </a:solidFill>
                <a:cs typeface="0 Davat" pitchFamily="2" charset="-78"/>
              </a:rPr>
              <a:t>درباره </a:t>
            </a:r>
            <a:r>
              <a:rPr lang="fa-IR" sz="2800" dirty="0">
                <a:solidFill>
                  <a:srgbClr val="292929"/>
                </a:solidFill>
                <a:cs typeface="0 Davat" pitchFamily="2" charset="-78"/>
              </a:rPr>
              <a:t>محتوا و درون مایه یک اثر پرسش­هایی را مطرح کرد مانند: ارزش­های اخلاقی یک اثر، ارتباط و تأثیر آن اثر در جامعه و .......................................... که بعداً </a:t>
            </a:r>
            <a:r>
              <a:rPr lang="fa-IR" sz="2800" dirty="0" smtClean="0">
                <a:solidFill>
                  <a:srgbClr val="292929"/>
                </a:solidFill>
                <a:cs typeface="0 Davat" pitchFamily="2" charset="-78"/>
              </a:rPr>
              <a:t>درباره </a:t>
            </a:r>
            <a:r>
              <a:rPr lang="fa-IR" sz="2800" dirty="0">
                <a:solidFill>
                  <a:srgbClr val="292929"/>
                </a:solidFill>
                <a:cs typeface="0 Davat" pitchFamily="2" charset="-78"/>
              </a:rPr>
              <a:t>آن خواهیم خواند.</a:t>
            </a:r>
            <a:endParaRPr lang="en-US" sz="2800" dirty="0">
              <a:solidFill>
                <a:srgbClr val="292929"/>
              </a:solidFill>
              <a:cs typeface="0 Dava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1831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0" y="457200"/>
                <a:ext cx="7315200" cy="6172200"/>
              </a:xfrm>
            </p:spPr>
            <p:txBody>
              <a:bodyPr/>
              <a:lstStyle/>
              <a:p>
                <a:pPr marL="0" indent="0" algn="just" rtl="1">
                  <a:buNone/>
                </a:pPr>
                <a:r>
                  <a:rPr lang="fa-IR" sz="2000" b="1" dirty="0" smtClean="0">
                    <a:solidFill>
                      <a:srgbClr val="292929"/>
                    </a:solidFill>
                    <a:cs typeface="0 Davat" pitchFamily="2" charset="-78"/>
                  </a:rPr>
                  <a:t>دانش­های زبانی: درس اوّل</a:t>
                </a:r>
                <a:endParaRPr lang="en-US" sz="2000" dirty="0">
                  <a:solidFill>
                    <a:srgbClr val="292929"/>
                  </a:solidFill>
                  <a:cs typeface="0 Davat" pitchFamily="2" charset="-78"/>
                </a:endParaRPr>
              </a:p>
              <a:p>
                <a:pPr marL="0" indent="0" algn="just" rtl="1">
                  <a:buNone/>
                </a:pPr>
                <a:r>
                  <a:rPr lang="fa-IR" sz="2000" b="1" dirty="0">
                    <a:solidFill>
                      <a:srgbClr val="292929"/>
                    </a:solidFill>
                    <a:cs typeface="0 Davat" pitchFamily="2" charset="-78"/>
                  </a:rPr>
                  <a:t>یادآوری اجزای فعل</a:t>
                </a:r>
                <a:endParaRPr lang="en-US" sz="2000" dirty="0">
                  <a:solidFill>
                    <a:srgbClr val="292929"/>
                  </a:solidFill>
                  <a:cs typeface="0 Davat" pitchFamily="2" charset="-78"/>
                </a:endParaRPr>
              </a:p>
              <a:p>
                <a:pPr marL="0" indent="0" algn="just" rtl="1">
                  <a:buNone/>
                </a:pP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الف) اجزای فعل:</a:t>
                </a:r>
                <a:endParaRPr lang="en-US" sz="2000" dirty="0">
                  <a:solidFill>
                    <a:srgbClr val="292929"/>
                  </a:solidFill>
                  <a:cs typeface="0 Davat" pitchFamily="2" charset="-78"/>
                </a:endParaRPr>
              </a:p>
              <a:p>
                <a:pPr marL="0" indent="0" algn="just" rtl="1">
                  <a:buNone/>
                </a:pP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1- بن</a:t>
                </a:r>
                <a:endParaRPr lang="en-US" sz="2000" dirty="0">
                  <a:solidFill>
                    <a:srgbClr val="292929"/>
                  </a:solidFill>
                  <a:cs typeface="0 Davat" pitchFamily="2" charset="-78"/>
                </a:endParaRPr>
              </a:p>
              <a:p>
                <a:pPr marL="0" indent="0" algn="just" rtl="1">
                  <a:buNone/>
                </a:pP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2- شناسه</a:t>
                </a:r>
                <a:endParaRPr lang="en-US" sz="2000" dirty="0">
                  <a:solidFill>
                    <a:srgbClr val="292929"/>
                  </a:solidFill>
                  <a:cs typeface="0 Davat" pitchFamily="2" charset="-78"/>
                </a:endParaRPr>
              </a:p>
              <a:p>
                <a:pPr marL="0" indent="0" algn="just" rtl="1">
                  <a:buNone/>
                </a:pP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بن: جزء ثابت فعل است که ریشه و معنی فعل را دربر می­گیرد. مانند: رفته بود که بن آن </a:t>
                </a:r>
                <a:r>
                  <a:rPr lang="fa-IR" sz="2000" dirty="0">
                    <a:solidFill>
                      <a:srgbClr val="FF0000"/>
                    </a:solidFill>
                    <a:cs typeface="0 Davat" pitchFamily="2" charset="-78"/>
                  </a:rPr>
                  <a:t>رفت</a:t>
                </a: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 است.</a:t>
                </a:r>
                <a:endParaRPr lang="en-US" sz="2000" dirty="0">
                  <a:solidFill>
                    <a:srgbClr val="292929"/>
                  </a:solidFill>
                  <a:cs typeface="0 Davat" pitchFamily="2" charset="-78"/>
                </a:endParaRPr>
              </a:p>
              <a:p>
                <a:pPr marL="0" indent="0" algn="just" rtl="1">
                  <a:buNone/>
                </a:pP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انواع بن فعل</a:t>
                </a:r>
                <a:r>
                  <a:rPr lang="fa-IR" sz="2000">
                    <a:solidFill>
                      <a:srgbClr val="292929"/>
                    </a:solidFill>
                    <a:cs typeface="0 Davat" pitchFamily="2" charset="-78"/>
                  </a:rPr>
                  <a:t>: </a:t>
                </a:r>
                <a:r>
                  <a:rPr lang="fa-IR" sz="2000">
                    <a:solidFill>
                      <a:srgbClr val="292929"/>
                    </a:solidFill>
                    <a:cs typeface="0 Davat" pitchFamily="2" charset="-78"/>
                  </a:rPr>
                  <a:t> </a:t>
                </a:r>
                <a:r>
                  <a:rPr lang="fa-IR" sz="2000" smtClean="0">
                    <a:solidFill>
                      <a:srgbClr val="292929"/>
                    </a:solidFill>
                    <a:cs typeface="0 Davat" pitchFamily="2" charset="-78"/>
                  </a:rPr>
                  <a:t>              بن </a:t>
                </a: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ماضی: مصدر بدون ن</a:t>
                </a:r>
                <a:endParaRPr lang="en-US" sz="2000" dirty="0">
                  <a:solidFill>
                    <a:srgbClr val="292929"/>
                  </a:solidFill>
                  <a:cs typeface="0 Davat" pitchFamily="2" charset="-78"/>
                </a:endParaRPr>
              </a:p>
              <a:p>
                <a:pPr marL="0" indent="0" algn="just" rtl="1">
                  <a:buNone/>
                </a:pP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                     </a:t>
                </a:r>
                <a:r>
                  <a:rPr lang="fa-IR" sz="2000" dirty="0" smtClean="0">
                    <a:solidFill>
                      <a:srgbClr val="292929"/>
                    </a:solidFill>
                    <a:cs typeface="0 Davat" pitchFamily="2" charset="-78"/>
                  </a:rPr>
                  <a:t>                  بن </a:t>
                </a: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مضارع: فعل امر بدون بـ آغازین</a:t>
                </a:r>
                <a:endParaRPr lang="en-US" sz="2000" dirty="0">
                  <a:solidFill>
                    <a:srgbClr val="292929"/>
                  </a:solidFill>
                  <a:cs typeface="0 Davat" pitchFamily="2" charset="-78"/>
                </a:endParaRPr>
              </a:p>
              <a:p>
                <a:pPr marL="0" indent="0" algn="just" rtl="1">
                  <a:buNone/>
                </a:pP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ب) شناسه: جزء متغیّر فعل است که شخص و شمار فعل را نشان می­دهد. یعنی به ما می­شناساند که فعلی که انجام گرفته است </a:t>
                </a:r>
                <a:r>
                  <a:rPr lang="fa-IR" sz="2000" dirty="0">
                    <a:solidFill>
                      <a:srgbClr val="FF0000"/>
                    </a:solidFill>
                    <a:cs typeface="0 Davat" pitchFamily="2" charset="-78"/>
                  </a:rPr>
                  <a:t>چندم</a:t>
                </a: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 </a:t>
                </a:r>
                <a:r>
                  <a:rPr lang="fa-IR" sz="2000" dirty="0">
                    <a:solidFill>
                      <a:srgbClr val="FF0000"/>
                    </a:solidFill>
                    <a:cs typeface="0 Davat" pitchFamily="2" charset="-78"/>
                  </a:rPr>
                  <a:t>شخص</a:t>
                </a: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 است و این که </a:t>
                </a:r>
                <a:r>
                  <a:rPr lang="fa-IR" sz="2000" dirty="0">
                    <a:solidFill>
                      <a:srgbClr val="FF0000"/>
                    </a:solidFill>
                    <a:cs typeface="0 Davat" pitchFamily="2" charset="-78"/>
                  </a:rPr>
                  <a:t>مفرد</a:t>
                </a: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 </a:t>
                </a:r>
                <a:r>
                  <a:rPr lang="fa-IR" sz="2000" dirty="0">
                    <a:solidFill>
                      <a:srgbClr val="FF0000"/>
                    </a:solidFill>
                    <a:cs typeface="0 Davat" pitchFamily="2" charset="-78"/>
                  </a:rPr>
                  <a:t>است</a:t>
                </a: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 </a:t>
                </a:r>
                <a:r>
                  <a:rPr lang="fa-IR" sz="2000" dirty="0">
                    <a:solidFill>
                      <a:srgbClr val="FF0000"/>
                    </a:solidFill>
                    <a:cs typeface="0 Davat" pitchFamily="2" charset="-78"/>
                  </a:rPr>
                  <a:t>یا</a:t>
                </a: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 </a:t>
                </a:r>
                <a:r>
                  <a:rPr lang="fa-IR" sz="2000" dirty="0">
                    <a:solidFill>
                      <a:srgbClr val="FF0000"/>
                    </a:solidFill>
                    <a:cs typeface="0 Davat" pitchFamily="2" charset="-78"/>
                  </a:rPr>
                  <a:t>جمع</a:t>
                </a: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.</a:t>
                </a:r>
                <a:endParaRPr lang="en-US" sz="2000" dirty="0">
                  <a:solidFill>
                    <a:srgbClr val="292929"/>
                  </a:solidFill>
                  <a:cs typeface="0 Davat" pitchFamily="2" charset="-78"/>
                </a:endParaRPr>
              </a:p>
              <a:p>
                <a:pPr marL="0" indent="0" algn="just" rtl="1">
                  <a:buNone/>
                </a:pPr>
                <a:r>
                  <a:rPr lang="fa-IR" sz="2000" dirty="0">
                    <a:solidFill>
                      <a:srgbClr val="292929"/>
                    </a:solidFill>
                    <a:cs typeface="0 Davat" pitchFamily="2" charset="-78"/>
                  </a:rPr>
                  <a:t>شناسه </a:t>
                </a:r>
                <a14:m>
                  <m:oMath xmlns:m="http://schemas.openxmlformats.org/officeDocument/2006/math">
                    <m:d>
                      <m:dPr>
                        <m:begChr m:val=""/>
                        <m:endChr m:val="}"/>
                        <m:ctrlPr>
                          <a:rPr lang="en-US" sz="2000" i="1">
                            <a:solidFill>
                              <a:srgbClr val="292929"/>
                            </a:solidFill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solidFill>
                                  <a:srgbClr val="292929"/>
                                </a:solidFill>
                              </a:rPr>
                            </m:ctrlPr>
                          </m:mPr>
                          <m:mr>
                            <m:e>
                              <m:r>
                                <a:rPr lang="fa-IR" sz="2000">
                                  <a:solidFill>
                                    <a:srgbClr val="292929"/>
                                  </a:solidFill>
                                </a:rPr>
                                <m:t>جمع</m:t>
                              </m:r>
                              <m:r>
                                <a:rPr lang="fa-IR" sz="2000">
                                  <a:solidFill>
                                    <a:srgbClr val="292929"/>
                                  </a:solidFill>
                                </a:rPr>
                                <m:t> </m:t>
                              </m:r>
                              <m:r>
                                <a:rPr lang="en-US" sz="2000" i="1">
                                  <a:solidFill>
                                    <a:srgbClr val="292929"/>
                                  </a:solidFill>
                                </a:rPr>
                                <m:t>           </m:t>
                              </m:r>
                              <m:r>
                                <a:rPr lang="fa-IR" sz="2000">
                                  <a:solidFill>
                                    <a:srgbClr val="292929"/>
                                  </a:solidFill>
                                </a:rPr>
                                <m:t>مفرد</m:t>
                              </m:r>
                            </m:e>
                          </m:mr>
                          <m:mr>
                            <m:e>
                              <m:r>
                                <a:rPr lang="fa-IR" sz="2000">
                                  <a:solidFill>
                                    <a:srgbClr val="292929"/>
                                  </a:solidFill>
                                </a:rPr>
                                <m:t>یم</m:t>
                              </m:r>
                              <m:r>
                                <a:rPr lang="fa-IR" sz="2000">
                                  <a:solidFill>
                                    <a:srgbClr val="292929"/>
                                  </a:solidFill>
                                </a:rPr>
                                <m:t> </m:t>
                              </m:r>
                              <m:r>
                                <a:rPr lang="en-US" sz="2000" i="1">
                                  <a:solidFill>
                                    <a:srgbClr val="292929"/>
                                  </a:solidFill>
                                </a:rPr>
                                <m:t>              </m:t>
                              </m:r>
                              <m:r>
                                <a:rPr lang="fa-IR" sz="2000">
                                  <a:solidFill>
                                    <a:srgbClr val="292929"/>
                                  </a:solidFill>
                                </a:rPr>
                                <m:t>م</m:t>
                              </m:r>
                              <m:r>
                                <a:rPr lang="fa-IR" sz="2000" i="1">
                                  <a:solidFill>
                                    <a:srgbClr val="292929"/>
                                  </a:solidFill>
                                </a:rPr>
                                <m:t> </m:t>
                              </m:r>
                              <m:r>
                                <a:rPr lang="fa-IR" sz="2000">
                                  <a:solidFill>
                                    <a:srgbClr val="292929"/>
                                  </a:solidFill>
                                </a:rPr>
                                <m:t>ـَ</m:t>
                              </m:r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>
                                      <a:solidFill>
                                        <a:srgbClr val="292929"/>
                                      </a:solidFill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fa-IR" sz="2000">
                                        <a:solidFill>
                                          <a:srgbClr val="292929"/>
                                        </a:solidFill>
                                      </a:rPr>
                                      <m:t>ید</m:t>
                                    </m:r>
                                    <m:r>
                                      <a:rPr lang="fa-IR" sz="2000">
                                        <a:solidFill>
                                          <a:srgbClr val="292929"/>
                                        </a:solidFill>
                                      </a:rPr>
                                      <m:t> </m:t>
                                    </m:r>
                                    <m:r>
                                      <a:rPr lang="en-US" sz="2000" i="1">
                                        <a:solidFill>
                                          <a:srgbClr val="292929"/>
                                        </a:solidFill>
                                      </a:rPr>
                                      <m:t>               </m:t>
                                    </m:r>
                                    <m:r>
                                      <a:rPr lang="fa-IR" sz="2000">
                                        <a:solidFill>
                                          <a:srgbClr val="292929"/>
                                        </a:solidFill>
                                      </a:rPr>
                                      <m:t>ی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a-IR" sz="2000">
                                        <a:solidFill>
                                          <a:srgbClr val="292929"/>
                                        </a:solidFill>
                                      </a:rPr>
                                      <m:t>ند</m:t>
                                    </m:r>
                                    <m:r>
                                      <a:rPr lang="fa-IR" sz="2000">
                                        <a:solidFill>
                                          <a:srgbClr val="292929"/>
                                        </a:solidFill>
                                      </a:rPr>
                                      <m:t> </m:t>
                                    </m:r>
                                    <m:r>
                                      <a:rPr lang="en-US" sz="2000" i="1">
                                        <a:solidFill>
                                          <a:srgbClr val="292929"/>
                                        </a:solidFill>
                                      </a:rPr>
                                      <m:t>              </m:t>
                                    </m:r>
                                    <m:r>
                                      <a:rPr lang="fa-IR" sz="2000">
                                        <a:solidFill>
                                          <a:srgbClr val="292929"/>
                                        </a:solidFill>
                                      </a:rPr>
                                      <m:t>د</m:t>
                                    </m:r>
                                    <m:r>
                                      <a:rPr lang="fa-IR" sz="2000">
                                        <a:solidFill>
                                          <a:srgbClr val="292929"/>
                                        </a:solidFill>
                                      </a:rPr>
                                      <m:t> </m:t>
                                    </m:r>
                                    <m:r>
                                      <a:rPr lang="fa-IR" sz="2000">
                                        <a:solidFill>
                                          <a:srgbClr val="292929"/>
                                        </a:solidFill>
                                      </a:rPr>
                                      <m:t>ـَ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endParaRPr lang="en-US" sz="2000" dirty="0">
                  <a:solidFill>
                    <a:srgbClr val="292929"/>
                  </a:solidFill>
                  <a:cs typeface="0 Davat" pitchFamily="2" charset="-78"/>
                </a:endParaRPr>
              </a:p>
              <a:p>
                <a:pPr marL="0" indent="0" algn="just" rtl="1">
                  <a:buNone/>
                </a:pPr>
                <a:endParaRPr lang="fa-IR" sz="2000" dirty="0">
                  <a:solidFill>
                    <a:srgbClr val="292929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457200"/>
                <a:ext cx="7315200" cy="6172200"/>
              </a:xfrm>
              <a:blipFill rotWithShape="1">
                <a:blip r:embed="rId2"/>
                <a:stretch>
                  <a:fillRect l="-1417" t="-197" r="-91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 bwMode="auto">
          <a:xfrm flipH="1">
            <a:off x="6553200" y="2819400"/>
            <a:ext cx="609600" cy="457200"/>
          </a:xfrm>
          <a:prstGeom prst="straightConnector1">
            <a:avLst/>
          </a:prstGeom>
          <a:ln>
            <a:tailEnd type="arrow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 bwMode="auto">
          <a:xfrm flipH="1">
            <a:off x="6553200" y="2819400"/>
            <a:ext cx="609600" cy="0"/>
          </a:xfrm>
          <a:prstGeom prst="straightConnector1">
            <a:avLst/>
          </a:prstGeom>
          <a:ln>
            <a:tailEnd type="arrow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026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owerpoint-template-24">
  <a:themeElements>
    <a:clrScheme name="">
      <a:dk1>
        <a:srgbClr val="808080"/>
      </a:dk1>
      <a:lt1>
        <a:srgbClr val="FFFFFF"/>
      </a:lt1>
      <a:dk2>
        <a:srgbClr val="FFFFFF"/>
      </a:dk2>
      <a:lt2>
        <a:srgbClr val="0120BD"/>
      </a:lt2>
      <a:accent1>
        <a:srgbClr val="C300E6"/>
      </a:accent1>
      <a:accent2>
        <a:srgbClr val="F96F1C"/>
      </a:accent2>
      <a:accent3>
        <a:srgbClr val="FFFFFF"/>
      </a:accent3>
      <a:accent4>
        <a:srgbClr val="6C6C6C"/>
      </a:accent4>
      <a:accent5>
        <a:srgbClr val="DEAAF0"/>
      </a:accent5>
      <a:accent6>
        <a:srgbClr val="E26418"/>
      </a:accent6>
      <a:hlink>
        <a:srgbClr val="FFBF07"/>
      </a:hlink>
      <a:folHlink>
        <a:srgbClr val="5F5F5F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42</TotalTime>
  <Words>304</Words>
  <Application>Microsoft Office PowerPoint</Application>
  <PresentationFormat>On-screen Show (4:3)</PresentationFormat>
  <Paragraphs>23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powerpoint-template-24</vt:lpstr>
      <vt:lpstr>دانش­های ادبی درس اوّل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TORANJ</dc:creator>
  <cp:lastModifiedBy>mostafa</cp:lastModifiedBy>
  <cp:revision>6</cp:revision>
  <dcterms:created xsi:type="dcterms:W3CDTF">2019-09-09T13:37:40Z</dcterms:created>
  <dcterms:modified xsi:type="dcterms:W3CDTF">2020-08-22T14:19:16Z</dcterms:modified>
</cp:coreProperties>
</file>